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83" r:id="rId7"/>
    <p:sldId id="258" r:id="rId8"/>
    <p:sldId id="285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83"/>
            <p14:sldId id="258"/>
            <p14:sldId id="285"/>
            <p14:sldId id="284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969025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3821" y="3506144"/>
            <a:ext cx="8322367" cy="1023491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ความรู้เบื้องต้นเกี่ยวกับสถิติ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 ข้อมูลและข่าวสาร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3900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1.3.2 การแบ่งลักษณะของข้อมูล</a:t>
            </a: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ข้อมูลเชิงคุณภาพ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Qualitative Data)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ข้อมูลที่มีค่าไม่ต่อเนื่องและไม่สามารถนำไปคำนวณทางคณิตศาสตร์ได้ เป็นลักษณะของข้อมูลที่บรรยายลักษณะของสิ่งที่ศึกษา จึงไม่อยู่ในรูปของตัวเลข ไม่สามารถบอกได้ว่ามีค่ามากน้อยเท่าไหร่ แต่สามารถกำหนดตัวเลขขึ้นแทนลักษณะของสิ่งที่ศึกษาได้ นั่นคือข้อมูลในมาตรานามบัญญัติ (</a:t>
            </a:r>
            <a:r>
              <a:rPr lang="en-US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Norminal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และมาตราเรียงลำดับ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Ordinal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การแบ่งกลุ่มข้อมูลนักศึกษาของวิทยาลัยอาชีวศึกษาร้อยเอ็ด ได้แก่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ระดับประกาศนียบัตรวิชาชีพ (ปวช.) และระดับประกาศนียบัตรวิชาชีพชั้นสูง (ปวส.) และให้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 แทนระดับประกาศนียบัตรวิชาชีพ (ปวช.) และให้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 แทนระดับประกาศนียบัตรวิชาชีพชั้นสูง (ปวส.) หรือตัวอย่างการแบ่งกลุ่มคณะสีของนักศึกษาดุสิตพาณิชยการ ได้แก่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คณะสีแดงทับทิม คณะสีเหลืองอำพัน คณะสีน้ำเงินไพริน และคณะสีเขียวมรกต โดยให้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นักศึกษาที่อยู่ คณะสีแดงทับทิมแทนด้วยหมายเลข 1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นักศึกษาที่อยู่ คณะสีเหลืองอำพันแทนด้วยหมายเลข 2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นักศึกษาที่อยู่ คณะสีน้ำเงินไพรินแทนด้วยหมายเลข 3 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นักศึกษาที่อยู่ คณะสีเขียวมรกตแทนด้วยหมายเลข 4  เป็นต้น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0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 ข้อมูลและข่าวสาร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39004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1.3.2 การแบ่งลักษณะของข้อมูล</a:t>
            </a: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ข้อมูลเชิงปริมาณ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Quantitative Data)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ข้อมูลที่มีค่าต่อเนื่องกันและสามารถนำไปคำนวณทางคณิตศาสตร์ได้ สามารถเปรียบเทียบความแตกต่างได้ เป็นข้อมูลตัวเลขที่บอกค่าความมากและน้อย เปรียบเทียบในรูปของอัตราสวนได้ ซึ่งก็คือ ข้อมูลในมาตราอันตรภาค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Interval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และมาตราอัตราส่วน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Ratio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ข้อมูลอายุ น้ำหนัก ความสูง พื้นที่ เป็นต้น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7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 ข้อมูลและข่าวสาร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2281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1.3.3 แหล่งข้อมูล</a:t>
            </a: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ข้อมูลปฐมภูมิ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Primary Data)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เป็นขอมูลที่ได้จาแหล่งข้อมูลโดยตรงหรือที่เรียกว่าแหล่งปฐมภูมิ(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Primary Data)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ซึ่งเป็นแหล่งที่เกิดของข้อมูล ข้อมูลปฐมภูมิที่ได้มานี้ถือว่าเป็นข้อมูลทีน่าเชื่อถือได้มากที่สุด เพราะได้จากแหล่งข้อมูลโดยตรงและยังไม่มีการเปลี่ยนรูป เปลี่ยนความหมาย เช่น ข้อมูลที่ได้จากแบบสอบถาม แบบสัมภาษณ์ แบบสังเกต แบบทดสอบ ฯลฯ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3D 1">
            <a:extLst>
              <a:ext uri="{FF2B5EF4-FFF2-40B4-BE49-F238E27FC236}">
                <a16:creationId xmlns:a16="http://schemas.microsoft.com/office/drawing/2014/main" id="{46AC4144-D335-45AF-B9A9-E499598035EA}"/>
              </a:ext>
            </a:extLst>
          </p:cNvPr>
          <p:cNvSpPr txBox="1">
            <a:spLocks/>
          </p:cNvSpPr>
          <p:nvPr/>
        </p:nvSpPr>
        <p:spPr>
          <a:xfrm>
            <a:off x="691479" y="3647178"/>
            <a:ext cx="10787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ข้อมูลทุติยภูมิ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Secondary Data)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เป็นข้อมูลทีได้จากแหล่งที่มีผู้เก็บข้อมูลมาแล้ว หรือที่เรียกว่า แหล่งทุติยภูมิ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Secondary Data)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ข้อมูลที่ได้จากแหล่งทุติยภูมินี้อาจมีการเปลี่ยนรูปหรือเปลี่ยนความหมาย ซึ่งอาจมีความคลาดเคลื่อนจากความเป็นจริงได้ ในบางครั้งผู้วิจัยไม่สามารถนำข้อมูลจากแหล่งปฐมภูมิได้จึงจำเป็นต้องใช้ข้อมูลจากแหล่งทุติยภูมิ เช่น ข้อมูลในอดีต ผู้วิจัยจำเป็นต้องนำข้อมูลที่ได้จากการจดบันทึกไว้แล้วมาทำการวิจัย เป็นต้น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5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1.4 มาตรการวัด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439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1.4.1 มาตรานามบัญญัติ (</a:t>
            </a: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Norminal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Scale)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2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มาตรานามบัญญัติ (</a:t>
            </a:r>
            <a:r>
              <a:rPr lang="en-US" sz="24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Norminal</a:t>
            </a:r>
            <a:r>
              <a:rPr lang="en-US" sz="2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เป็นระดับของข้อมูลที่ได้จากวัดแบบง่ายที่สุดคือ เป็นการแบ่งแยกประชากรที่จะศึกษาออกเป็นกลุ่มหรือเป็นพวก โดยแต่ละกลุ่มและแต่ละพวกมีความเท่าเทียมกัน เช่น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แบ่งประชากร โดยใช้เพศเป็นตัวแบ่ง คือ ชายและหญิง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แบ่งประชากร โดยใช้ภาคเป็นตัวแบ่ง คือ ภาคเหนือ ภาคใต้ ภาคกลาง ภาคตะวันออกเฉียงเหนือ และภาคตะวันออก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จะเห็นว่าแต่ละกลุ่มแยกออกจากกันและกันแสดงถึงความแตกต่างของประชากร ในการนำไปใช้อาจกำหนดตัวเลขหรือสัญลักษณ์แทนกลุ่ม เช่น ถ้าเป็นเพศชาย กำหนดให้เป็น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เพศหญิง กำหนดให้เป็น 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หรือการกำหนดเบอร์ให้กลับนักฟุตบอล ผู้รักษาประตูเป็น 1 กองหน้าเป็น 2, 3, ฯลฯ ตัวเลขหรือสัญลักษณ์เหล่านี้เป็นเพียงชื่อที่แทนกลุ่มเท่านั้น ไม่สามารถนำมาใช้ในการคำนวณทางคณิตศาสตร์ได้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0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1.4 มาตรการวัด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190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1.4.2 มาตราเรียงลำดับ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Ordinal Scale)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2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มาตราเรียงลำดับ (</a:t>
            </a:r>
            <a:r>
              <a:rPr lang="en-US" sz="2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Ordinal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เป็นระดับของข้อมูลที่กำหนดรายละเอียดของการวัดเพิ่มขึ้นจากระดับนามบัญญัติ กล่าวคือ นอกจากจะแบ่งแยกข้อมูลอออกเป็นกลุ่มแล้ว ยังสามารหาระดับความแตกต่างระหว่างกลุ่มได้ด้วย ซึ่งระบบการวัดแบบนี้ใช้หลักของความมากกว่า ความน้อยกว่า เช่น การแบ่งประชากรโดยใช้ความคิดเห็น ซึ่งอาจมีระดับต่าง ๆ เช่น เห็นด้วยอย่างยิ่ง เห็นด้วย ไม่มีความเห็น ไม่เห็นด้วย ไม่เห็นด้วยอย่างยิ่ง การแบ่งสินค้าโดยใช้คุณภาพของสินค้า คือ ดี พอใช้ ต้องปรับปรุง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4D8D38-7F8E-48D1-8246-1BE639F5AEC1}"/>
              </a:ext>
            </a:extLst>
          </p:cNvPr>
          <p:cNvSpPr/>
          <p:nvPr/>
        </p:nvSpPr>
        <p:spPr>
          <a:xfrm>
            <a:off x="681551" y="3983421"/>
            <a:ext cx="109060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</a:t>
            </a:r>
            <a:r>
              <a:rPr lang="th-TH" sz="2400" b="1" u="sng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จากตัวอย่างดังกล่าว</a:t>
            </a:r>
            <a:r>
              <a:rPr lang="th-TH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สามารถบอกความแตกต่างของแต่ละกลุ่มข้อมูลได้โดยจัดอันดับของข้อมูล แต่ไม่สามารถกำหนดปริมาณความน้อยกว่าหรือมากกว่าออกมาเป็นตัวเลขที่แน่นอนได้ เช่น สามารถบอกได้ว่าสินค้าที่มีคุณภาพนั้นย่อมจะดีกว่าสินค้าพอใช้ แต่ไม่สามารถบอกได้ว่าดีกว่าเป็นตัวเลขเท่าไร การใช้ตัวเลขหรือสัญลักษณ์ใด ๆ กำหนดอันดับความมากกว่าหรือน้อยกว่า จะไม่มีผลต่อข้อมูล เช่น การให้ร้อยตรีติดดาว 1 ดวง ร้อยโทติดดาว 2 ดวง และร้อยเอกติดดาว 3 ดวง อาจกำหนดใหม่ให้ร้อยเอกติดดาว 1 ดวง ร้อยโทติดดาว 2 ดวง และร้อยตรีติดดาว 3 ดวง โดยที่อันดับก่อน และหลังย่อมไม่เปลี่ยนแปลง ตัวเลขที่แทนข้อมูลระดับนี้ยังไม่สามารถนำมาคำนวณทางคณิตศาสตร์ได้</a:t>
            </a:r>
          </a:p>
        </p:txBody>
      </p:sp>
    </p:spTree>
    <p:extLst>
      <p:ext uri="{BB962C8B-B14F-4D97-AF65-F5344CB8AC3E}">
        <p14:creationId xmlns:p14="http://schemas.microsoft.com/office/powerpoint/2010/main" val="251382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1.4 มาตรการวัด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307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1.4.3 มาตราอันตรภาค (</a:t>
            </a:r>
            <a:r>
              <a:rPr lang="en-US" sz="3600" b="1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Intervel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Scale)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983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มาตราอันตรภาค (</a:t>
            </a:r>
            <a:r>
              <a:rPr lang="en-US" sz="2400" b="1" dirty="0" err="1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Intervel</a:t>
            </a:r>
            <a:r>
              <a:rPr lang="en-US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Scale)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เป็นระดับของข้อมูลที่มีคุณสมบัติที่เพิ่มเติมจากการวัดระดับเรียงระดับ กล่าวคือ สามารถกำหนดปริมาณของความแตกต่างระหว่างอันดับได้ เพราะการวัดแบบนี้หน่วยของการวัดมีลักษณะคงที่ซึ่งเป็นมาตรฐานในการกำหนดค่าเป็นตัวเลข เช่น ระดับอุณหภูมิ สามารถบอกได้ว่าอุณหภูมิ 30 องศา ร้อนกว่าอุณหภูมิ 20 องศา อยู่ 10 องศา แต่การวัดระดับนี้จุดเริ่มต้นถือวาไม่เป็นธรรมชาติ กล่าวคือ ไม่มีศูนย์สัมบูรณ์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Absolute Zero)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ซึ่งความหมายของศูนย์ในระดับนี้ไม่ได้หมายความว่าไม่มีค่า การวัดระดับนี้เป็นเพียงแต่ทราบระดับเปรียบเทียบเท่านั้น เช่น ในการวัดอุณหภูมิถ้าใช้ระบบฟาเรนไฮต์จะเริ่มจาก 32 องศา แต่ถ้าใช้ระดับเซลเซียสจะเริ่มจาก 0 จะเห็นได้ว่าการกำหนดจุดเริ่มต้นนั้นเป็นการกำหนดตามใจชอบ ไม่มีจุดเริ่มต้นทีเป็นธรรมชาติ ถึงแม้ว่าการกไหนจุดเริ่มต้นไม่เหมือนกัน แต่ถ้าหน่วยของการวัดมีมาตรฐานคงที่แล้ว การเปรียบเทียบกลับกันก็อาจทำได้ ดังตารางที่ 1.1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51BF21-D7F4-493C-9ADA-8F062D92CA64}"/>
              </a:ext>
            </a:extLst>
          </p:cNvPr>
          <p:cNvSpPr/>
          <p:nvPr/>
        </p:nvSpPr>
        <p:spPr>
          <a:xfrm>
            <a:off x="8516037" y="5332701"/>
            <a:ext cx="28423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ไม่ว่าจะใช้ระบบใด ผลต่างของการเปรียบเทียบอัตราส่วนยังคงเป็น 2 แม้ว่าจุดเริ่มต้นจะไม่เท่ากันตัวเลขที่ได้จากการวัดระดับชั้นสามารถนำมาบวกลบกันได้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D845EB-5409-4115-B8CE-627A81469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208" y="4971596"/>
            <a:ext cx="7072829" cy="168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6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1.5.1 การเก็บรวบรวมข้อมูล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Collection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การเก็บรวบรวมข้อมูล หมายถึง การเก็บรวบรวมข้อความหรือตัวเลขที่ต้องการจากประชากรที่มีคุณสมบัติสอดคล้องตามความต้องการ เช่น จะศึกษาจำนวนชาวเขาที่มีอยู่ในจังหวัดเชียงใหม่ก็ต้องรวบรวมตัวเลขจำนวนชาวเขาที่มีอยู่ในจังหวัดเชียงใหม่ เป็นต้น การเก็บรวบรวมข้อมูล จำแนกได้เป็น 4 วิธีการที่สำคัญ ดังนี้</a:t>
            </a:r>
          </a:p>
          <a:p>
            <a:pPr algn="thaiDist"/>
            <a:r>
              <a:rPr lang="th-TH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1. การเก็บรวบรวมจากทะเบียนประวัติ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เป็นการเก็บรวบรวมข้อมูลจากแหล่งที่มีข้อมูลเหล่านี้อยู่ เช่น จากกองทะเบียนกรมตำรวจจากทะเบียนประวัติคนไข้ของโรงพยาบาลต่าง ๆ</a:t>
            </a:r>
          </a:p>
          <a:p>
            <a:pPr algn="thaiDist"/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1.5.1 การเก็บรวบรวมข้อมูล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Collection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การเก็บรวบรวมโดยวิธีการสำรวจ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เป็นการเก็บรวบรวมข้อมูลโดยใช้แบบสำรวจ ซึ่งผู้ทำการสำรวจได้จัดเตรียมไว้ล่วงหน้า โดยสามารถทำได้ 4 วิธี คือ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(1) การสำรวจโดยการสำสัมภาษณ์ ผู้สำรวจต้องออกไปสัมภาษณ์ผู้เกี่ยวข้องกับข้อมูล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(2) การสำรวจโดยการสร้างแบบสอบถาม ผู้สำรวจเป็นผู้ส่งแบบสอบ การสำรวจโดยการสร้างแบบสอบถาม ผู้สำรวจเป็นผู้ส่งแบบสอบถามไปยังผู้ที่เกี่ยวข้องกับข้อมูล เพื่อตอบคำถามแล้วส่งกลับคืนมายังผู้ทำการสำรวจ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(3) การเก็บรวบรวมข้อมูลโดยใช้วิธีการทดลอง เป็นการเก็บรวบรวมข้อมูลที่เป็นผลจากการทดลอง เช่น การทดลองทางวิทยาศาสตร์ในโรงเรียนการสอบสมรรถภาพของนักเรียนในด้านพลศึกษา เช่น การวิ่ง การกระโดด การทุ่มน้ำหนัก เป็นต้น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(4) การเก็บรวบรวมข้อมูลโดยวิธีการสังเกต การเก็บรวบรวมข้อมูลโดยวิธีนี้ ผู้ทำการสำรวจต้องทำการบันทึกข้อมูลที่สนใจจากการสังเกต เช่น จดบันทึกรถยนต์ที่ผ่านสี่แยกปทุมวัน เป็นต้น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6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1.5.2 การนำเสนอข้อมูล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การนำเสนอข้อมูล คือ การนำข้อมูลที่รวบรวมมาจัดเป็นหมวดหมู่ให้เรียบร้อย ง่ายต่อการเข้าใจและสะดวกในการวิเคราะห์ และตีความหมาย วิธีการนำเสนอข้อมูลมี 2 วิธี ดังนี้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การนำเสนอข้อมูลอย่างไม่เป็นแบบแผน (</a:t>
            </a:r>
            <a:r>
              <a:rPr lang="en-US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Informal Presentation)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การนำเสนอข้อมูลไม่มีกฎเกณฑ์หรือแบบอย่างแน่นอนที่ใช้กันมี 2 วิธี คือ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(1) การนำเสนอในรูปบทความ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Text Presentation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เป็นการนำเสนอข้อมูลแบบบรรยายรูปสั้น ๆ ซึ่งเหมาะสำหรับข้อมูลที่ไม่มากจนเกินไป เช่น ปริมาณไม้ชนิดต่าง ๆ ที่สำคัญซึ่งผลิตได้ในปี2521 จากกรมป่าไม้ มีดังนี้ ไม้สัก ผลิตได้ 112,270 ลูกบาศก์เมตร ไม้ยาง 476,988 ลูกบาศก์เมตรไม้อื่น 019,499 ลูกบาศก์เมตร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0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1.5.2 การนำเสนอข้อมูล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983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(2) การนำเสนอในรูปข้อความกึ่งตาราง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Semi-Presentation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เป็นการนำเสนอข้อมูลโดยแยกตัวเลขและบทความ เพื่อให้มองเห็นการเปรียบเทียบได้ชัดเจน เช่น ปริมาณไม้ชนิดต่าง ๆ สำคัญซึ่งผลิตได้ในปี 2521 จากกรมป่าไม้ มีดังนี้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238832-2AA0-4B12-A96D-88A9DC95C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263" y="3365653"/>
            <a:ext cx="8227306" cy="215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3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1.1 ความหมายของสถิติ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983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คำว่า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สถิติ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Statistics)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เป็นคำทีแปลงมาจากศัพท์บัญญัติในภาษาเยอรมันว่า  </a:t>
            </a:r>
            <a:r>
              <a:rPr lang="en-US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Statistik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เป็นคำที่มีรากศัพท์มาจากคำว่า “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State”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ซึ่งหมายถึง  ข้อมูล หรือขาวสารซึ่งจะเป็นประโยชน์ต่อการบริหารงานของรัฐหรือประเทศในด้านต่าง ๆ  ต่อมาในปลายศตวรรษที่ 19 ความหมายของสถิติได้เปลี่ยนไป หมายถึง ข้อมูลที่เป็นตัวเลขเกี่ยวกับการบริหารงานของรัฐ เช่น การสำรวจสำมะโนครัว เพื่อทราบจำนวนและความมั่งคั่งของพลเมือง </a:t>
            </a:r>
          </a:p>
        </p:txBody>
      </p:sp>
      <p:sp>
        <p:nvSpPr>
          <p:cNvPr id="33" name="TextBox 3D 1">
            <a:extLst>
              <a:ext uri="{FF2B5EF4-FFF2-40B4-BE49-F238E27FC236}">
                <a16:creationId xmlns:a16="http://schemas.microsoft.com/office/drawing/2014/main" id="{25CE8564-7D33-4FE9-94A9-FBECE9622004}"/>
              </a:ext>
            </a:extLst>
          </p:cNvPr>
          <p:cNvSpPr txBox="1">
            <a:spLocks/>
          </p:cNvSpPr>
          <p:nvPr/>
        </p:nvSpPr>
        <p:spPr>
          <a:xfrm>
            <a:off x="750317" y="4627234"/>
            <a:ext cx="10983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accent6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จนในศตวรรษที่ 20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“สถิติ”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ข้อมูลในเรื่องต่าง ๆ ซึ่งได้มีการเก็บรวบรวมแล้วนำมาหาความหมาย เช่น ข้อมูลทางด้านธุรกิจ ข้อมูลสภาพภูมิอากาศ ข้อมูลการเดินทาง เป็นต้น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1.5.2 การนำเสนอข้อมูล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1148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การนำเสนออย่างเป็นแบบแผน (</a:t>
            </a:r>
            <a:r>
              <a:rPr lang="en-US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Formal Presentation)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การเสนอข้อมูลตามกฎเกณฑ์หรือแบบอย่างที่กำหนดไว้ ได้แก่ การนำเสนอในรูปต่าง ๆ ดังนี้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</a:t>
            </a:r>
            <a:r>
              <a:rPr lang="th-TH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(1) การนำเสนอข้อมูลในรูปตาราง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เป็นการนำเสนอข้อมูลโดยจัดข้อมูลให้อยู่ในรูปที่อ่านความหมายได้ทั้งแนวนอน แถว หรือ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Row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และแนวดิ่ง สดมภ์ หรือ 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Column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ทั้งนี้เพื่อให้ข้อมูลอยู่ในรูปที่เข้าใจง่ายและสะดวกต่อการวิเคราะห์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องค์ประกอบของตารางสถิติโดยทั่วไป มีดังนี้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 (ก) หมายเลขตารางที่แสดงลำดับตารางในกรณีที่มีตารางสถิติมากกว่าหนึ่งตาราง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 (ข) ชื่อเรื่อง อยู่แถวเดียวกับหมายเลขตาราง ชื่อเรื่องต้องสั้นกะทัดรัดและได้ใจความสมบูรณ์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 (ค) หมายเหตุคำนำ เป็นข้อความที่อยู่ได้ชื่อเรื่อง ซึ่งเป็นข้อความที่ทำให้เข้าใจตารางยิ่งขึ้น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 (ง) ต้นขั้ว ประกอบด้วย หัวขั้วและตัวขั้ว หัวขั้วจะอธิบายถึงตัวขั้วต่าง ๆ และตัวขั้วแต่ละอันจะอธิบายถึงข้อมูลที่ปรากฏในแต่ละแถวตามแนวนอน</a:t>
            </a:r>
          </a:p>
        </p:txBody>
      </p:sp>
    </p:spTree>
    <p:extLst>
      <p:ext uri="{BB962C8B-B14F-4D97-AF65-F5344CB8AC3E}">
        <p14:creationId xmlns:p14="http://schemas.microsoft.com/office/powerpoint/2010/main" val="15725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1.5.2 การนำเสนอข้อมูล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13819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(1) การนำเสนอข้อมูลในรูปตาราง</a:t>
            </a:r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ต่อ)           </a:t>
            </a:r>
            <a:endParaRPr lang="th-TH" sz="32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(จ) หัวเรื่อง ประกอบด้วย หัวสดมภ์ จะมีหัวสดมภ์อันเดียวหรือหลายอันก็ได้และภายในหัวสดมภ์แต่ละอันอาจแบ่งให้ย่อยลงไปอีกก็ได้หัวเรื่องจะอธิบายเกี่ยวกับข้อมูลที่ปรากฏอยู่ในแต่ละสดมภ์ตามแนวตั้ง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(ฉ) ตัวเรื่อง ประกอบด้วย ข้อมูลที่เป็นตัวเลข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(ช) หมายเหตุล่าง เป็นคำอธิบายข้อความบางตอนในตารางให้ชัดเจนขึ้น</a:t>
            </a:r>
          </a:p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 (ซ) หมายเหตุแหล่งที่มา เป็นเหตุที่บอกให้ทราบว่าข้อมูลที่มานั้นได้มาจากไหน ซึ่งจะช่วยให้ผู้อ่านสามารถค้นคว้าเพิ่มเติมได้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0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208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1.5.2 การนำเสนอข้อมูล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40081" y="2293940"/>
            <a:ext cx="1142339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(2) การนำเสนอข้อมูลโดยใช้แผนภูมิและแผนภาพต่าง ๆ</a:t>
            </a:r>
          </a:p>
          <a:p>
            <a:pPr algn="thaiDist"/>
            <a:r>
              <a:rPr lang="th-TH" sz="28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แผนภูมิแท่ง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Bar Chart)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คือแผนภูมิที่ประกอบด้วยสี่เหลี่ยมผืนผ้า ซึ่งอาจอยู่ในแนวตั้งก็ได้ โดยเรียกสี่เหลี่ยมผืนผ้าว่าแท่งความสูง และความกว้างของแต่ละแท่งจะต้องได้สัดส่วนกับขนาดและความกว้างของทุก ๆ แท่งจะต้องเท่ากันทั้งหมด แผนภูมิแท่งแบ่งออกเป็น 6 ชนิดคือ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(ก) แผนภูมิแท่งเชิงเดี่ยว คือ แผนภูมิแท่งที่แสดงลักษณะของข้อมูลเพียงชุดเดียว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(ข) แผนภูมิแท่งเชิงซ้อน คือ แผนภูมิที่แสดงการเปรียบเทียบให้เห็นถึงลักษณะของข้อมูลตั้งแต่ชุดขึ้นไป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(ค) แผนภูมิแท่งส่วนประกอบ คือแผนภูมิแท่งที่ใช้แสดงรายละเอียดส่วนย่อยของข้อมูลที่นำเสนอ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(ง) แผนภูมิแท่งบวก – ลบ คือ แผนภูมิแท่งที่ใช้กับข้อมูลซึ่งมีค่าบวกและค่าลบ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(จ) แผนภูมิแท่งซ้อนกัน คือ แผนภูมิแท่งเชิงซ้อน เพียงแต่ให้เห็นแท่งสี่เหลี่ยมแต่ละแท่งซ้อนเหลี่ยมกัน ทั้งนี้เพื่อประหยัดเนื้อที่ในการนำเสนอด้วย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      (ฉ) แผนภูมิแท่งพีระมิด คือ แผนภูมิแท่งเรียงซ้อนกันเป็นรูปสามเหลี่ยม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1.5 ระเบียบวิธีทางสถิติ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816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1.5.3 การวิเคราะห์ข้อมูล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Analysis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0B5877D1-B935-49BD-8279-22A1E05779D0}"/>
              </a:ext>
            </a:extLst>
          </p:cNvPr>
          <p:cNvSpPr txBox="1">
            <a:spLocks/>
          </p:cNvSpPr>
          <p:nvPr/>
        </p:nvSpPr>
        <p:spPr>
          <a:xfrm>
            <a:off x="640081" y="2293940"/>
            <a:ext cx="10762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การวิเคราะห์ข้อมูล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Analysis of Data)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เมื่อข้อมูลถูกนำเสนอแล้วโดยวิธีใดวิธีหนึ่ง ซึ่งทำให้เกิดความสะดวกในการอ่านและการวิเคราะห์แล้ว หลังจากขั้นตอนของการวางแผนจะศึกษาอะไรก็จะทำการวิเคราะห์ในสิ่งที่ต้องการศึกษานั้นในขั้นตอนตอนนี้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94C1A-FEB1-4ACC-9328-DAF6DED9DB22}"/>
              </a:ext>
            </a:extLst>
          </p:cNvPr>
          <p:cNvSpPr/>
          <p:nvPr/>
        </p:nvSpPr>
        <p:spPr>
          <a:xfrm>
            <a:off x="558531" y="3798756"/>
            <a:ext cx="7851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1.5.4 การแปลความหมายของข้อมูล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Interpretation of Data)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E30F45F6-5F3F-41E8-8F17-19D8D040ECD5}"/>
              </a:ext>
            </a:extLst>
          </p:cNvPr>
          <p:cNvSpPr txBox="1">
            <a:spLocks/>
          </p:cNvSpPr>
          <p:nvPr/>
        </p:nvSpPr>
        <p:spPr>
          <a:xfrm>
            <a:off x="594178" y="4564908"/>
            <a:ext cx="10762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การแปลความหมายของข้อมูล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Interpretation of Data)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เป็นขั้นตอนของการแปลความหมาย ผลการวิเคราะห์ เพื่อให้บุคคลทั่วไปเข้าใจและเพื่อให้ได้ข้อยุติที่อาจเป็นประโยชน์ยิ่งขึ้นไป</a:t>
            </a: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5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1.1 ความหมายของสถิติ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983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โดยทั่วไปแล้ว คำว่า สถิติมีความหมายได้ 2 นัย คือ สถิติที่เป็นตัวเลขและสถิติที่เป็นศาสตร์ในความหมายที่แตกต่างกันมีดังนี้    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0317" y="2731824"/>
            <a:ext cx="109831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สถิติที่เป็นตัวเลข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สถิติที่ได้มาจากกการเก็บรวบรวมข้อมูลด้วยวิธีการใด ๆจากข้อมูลจำนวนมาก เช่น สถิติของผู้ป่วยโรคเอดส์ของประเทศไทยในรอบ 10 ปี สถิติการเพิ่มจำนวนรถยนต์ในเขตกรุงเทพมหานคร ปี 2552 สถิติการส่งออกของข้าวไทยในปี 2551    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extBox 3D 1">
            <a:extLst>
              <a:ext uri="{FF2B5EF4-FFF2-40B4-BE49-F238E27FC236}">
                <a16:creationId xmlns:a16="http://schemas.microsoft.com/office/drawing/2014/main" id="{276DF567-865A-46E4-B132-1F37CCCFF7C3}"/>
              </a:ext>
            </a:extLst>
          </p:cNvPr>
          <p:cNvSpPr txBox="1">
            <a:spLocks/>
          </p:cNvSpPr>
          <p:nvPr/>
        </p:nvSpPr>
        <p:spPr>
          <a:xfrm>
            <a:off x="750317" y="4529858"/>
            <a:ext cx="109831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สถิติที่เป็นศาสตร์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วิชาที่ว่าด้วยการเก็บรวบรวมข้อมูล การวิเคราะห์ข้อมูล การนำเสนอข้อมูลชุดใดชุดหนึ่ง และความรู้เกี่ยวกับอนุมานคุณลักษณะของประชากรเป้าหมายจากข้อมูลบางสวนที่สุ่มมา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  ประเภทของสถิติศาสตร์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3D 1">
            <a:extLst>
              <a:ext uri="{FF2B5EF4-FFF2-40B4-BE49-F238E27FC236}">
                <a16:creationId xmlns:a16="http://schemas.microsoft.com/office/drawing/2014/main" id="{0AD9C3DC-5731-42B7-B3D4-364728487F88}"/>
              </a:ext>
            </a:extLst>
          </p:cNvPr>
          <p:cNvSpPr txBox="1">
            <a:spLocks/>
          </p:cNvSpPr>
          <p:nvPr/>
        </p:nvSpPr>
        <p:spPr>
          <a:xfrm>
            <a:off x="681552" y="2293940"/>
            <a:ext cx="10906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สถิติเชิงพรรณนา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สถิติทีเกี่ยวกับระเบียบวิธีที่ใช้ในการอธิบายหรือบรรยายลักษณะของข้อมูล โดยเป็นการบรรยายลักษณะเฉพาะกลุ่มทีเก็บรวบรวมข้อมูลมา ไม่สามารถนำผลไปอ้างอิงหรือพยากรณ์ค่าของกลุ่มอื่น ๆได้ สถิติประเภทนี้ส่วนใหญ่จะเป็นการบรรยายลักษณะของข้อมูลแบบง่าย ๆ และการจะมีการคำนวณเล็กน้อย การบรรยายลักษณะของสถิติเชิงพรรณนาอาจดำเนินการด้วยวิชาการใด ๆ ต่อไปนี้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1286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1.2.1 สถิติเชิงพรรณนา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Descriptive Statistics)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2EE257-28A2-4342-B47C-167B1C8663F9}"/>
              </a:ext>
            </a:extLst>
          </p:cNvPr>
          <p:cNvSpPr/>
          <p:nvPr/>
        </p:nvSpPr>
        <p:spPr>
          <a:xfrm>
            <a:off x="681552" y="3614090"/>
            <a:ext cx="40557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การนำเสนอข้อมูล (</a:t>
            </a:r>
            <a:r>
              <a:rPr lang="en-US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Presentation)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(1)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การนำเสนอในรูปบทความ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(2) การนำเสนอในรูปตารางร้อยละ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(3) การนำเสนอในรูปภาพหรือชาร์ต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839981-C250-4B2E-B1E3-645664FD1DBD}"/>
              </a:ext>
            </a:extLst>
          </p:cNvPr>
          <p:cNvSpPr/>
          <p:nvPr/>
        </p:nvSpPr>
        <p:spPr>
          <a:xfrm>
            <a:off x="5108496" y="3623828"/>
            <a:ext cx="44761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การแจกแจงความถี่ (</a:t>
            </a:r>
            <a:r>
              <a:rPr lang="en-US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Frequency)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(1)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ตารางแจกแจงความถี่แบบทางเดียว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(2) ตารางแจกแจงความถี่แบบหลายทาง</a:t>
            </a: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  ประเภทของสถิติศาสตร์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6005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1.2.1 สถิติเชิงพรรณนา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Descriptive Statistics)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2EE257-28A2-4342-B47C-167B1C8663F9}"/>
              </a:ext>
            </a:extLst>
          </p:cNvPr>
          <p:cNvSpPr/>
          <p:nvPr/>
        </p:nvSpPr>
        <p:spPr>
          <a:xfrm>
            <a:off x="1397648" y="2403599"/>
            <a:ext cx="442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การวัดแนวโน้มเข้าสู่ส่วนกลาง (</a:t>
            </a:r>
            <a:r>
              <a:rPr lang="en-US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Central of Tendency)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(1)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การคำนวณหาค่าตัวกลางต่าง ๆ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(ก) ตัวกลางเลขคณิต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(ข) ตัวกลางเรขาคณิต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(ค) ตัวกลางฮาร์โมนิค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(2) การหาค่าฐานนิยม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Mode)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(3)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การหาตำแหน่งของข้อมูล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(ก) มัธยฐาน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Median)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ข) ควอไทล์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Quartiles)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ค) เดไซ</a:t>
            </a:r>
            <a:r>
              <a:rPr lang="th-TH" sz="2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ล์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Decile)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ง) </a:t>
            </a:r>
            <a:r>
              <a:rPr lang="th-TH" sz="2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เปอร์เซ็น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ไทล์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Percentiles)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จ) 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N-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ไทล์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N-tiles)</a:t>
            </a:r>
            <a:endParaRPr lang="th-TH" sz="2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839981-C250-4B2E-B1E3-645664FD1DBD}"/>
              </a:ext>
            </a:extLst>
          </p:cNvPr>
          <p:cNvSpPr/>
          <p:nvPr/>
        </p:nvSpPr>
        <p:spPr>
          <a:xfrm>
            <a:off x="5824591" y="2413337"/>
            <a:ext cx="587532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การวัดการกระจาย (</a:t>
            </a:r>
            <a:r>
              <a:rPr lang="en-US" sz="2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Dispersion)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(1)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พิสัย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Range)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(2)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ส่วนเบี่ยงเบนควอไทล์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Quartile Deviation)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(3)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ส่วนเบี่ยงเบนเฉลี่ย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Mean or Average Deviation)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(4)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ส่วนเบี่ยงเบนมาตรฐาน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Standard Deviation)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(5)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ค่าความแปรปรวน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Variance)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(6)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สัมประสิทธิ์ของการกระจาย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Coefficient of Variation)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(7) 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การวัดเกี่ยวกับโค้งปกติ</a:t>
            </a:r>
          </a:p>
          <a:p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(ก) การวัดความเบ้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Skewness)</a:t>
            </a:r>
          </a:p>
          <a:p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(</a:t>
            </a:r>
            <a:r>
              <a:rPr lang="th-TH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ข) การวัดความโด่ง (</a:t>
            </a:r>
            <a:r>
              <a:rPr lang="en-US" sz="2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Kurtosis)</a:t>
            </a:r>
            <a:endParaRPr lang="th-TH" sz="2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  ประเภทของสถิติศาสตร์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27E49-6ECA-469B-993A-3AE45F0C7AF4}"/>
              </a:ext>
            </a:extLst>
          </p:cNvPr>
          <p:cNvSpPr/>
          <p:nvPr/>
        </p:nvSpPr>
        <p:spPr>
          <a:xfrm>
            <a:off x="7661104" y="5381606"/>
            <a:ext cx="3049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รูปที่ 1.1 สุ่มตัวอย่างเพื่อใช้ในสถิติเชิงอนุมาน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C31B27-4702-4FB9-9317-7FB65B214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90072"/>
            <a:ext cx="5790282" cy="2866190"/>
          </a:xfrm>
          <a:prstGeom prst="rect">
            <a:avLst/>
          </a:prstGeom>
        </p:spPr>
      </p:pic>
      <p:sp>
        <p:nvSpPr>
          <p:cNvPr id="14" name="TextBox 3D 1">
            <a:extLst>
              <a:ext uri="{FF2B5EF4-FFF2-40B4-BE49-F238E27FC236}">
                <a16:creationId xmlns:a16="http://schemas.microsoft.com/office/drawing/2014/main" id="{0AD9C3DC-5731-42B7-B3D4-364728487F88}"/>
              </a:ext>
            </a:extLst>
          </p:cNvPr>
          <p:cNvSpPr txBox="1">
            <a:spLocks/>
          </p:cNvSpPr>
          <p:nvPr/>
        </p:nvSpPr>
        <p:spPr>
          <a:xfrm>
            <a:off x="681552" y="2293940"/>
            <a:ext cx="54658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0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สถิติเชิงอนุมาน </a:t>
            </a:r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สถิติที่เกี่ยวกับการนำข้อมูลที่ได้จากตัวอย่าง (</a:t>
            </a:r>
            <a:r>
              <a:rPr lang="en-US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Sample) </a:t>
            </a:r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ซึ่งเป็นการศึกษาจากข้อมูลเพียงบางกลุ่ม หรือบางส่วนของประชากรแล้วนำข้อเท็จจริงที่ได้นี้ไปอธิบาย หรือสรุปผลลักษณะของประชากร(</a:t>
            </a:r>
            <a:r>
              <a:rPr lang="en-US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Population) </a:t>
            </a:r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ทั้งกลุ่ม การสรุปผลดังกล่าวจะใช้หลักของความน่าจะเป็น (</a:t>
            </a:r>
            <a:r>
              <a:rPr lang="en-US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Probability) </a:t>
            </a:r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มาทำการทดสอบสมมติฐานตามที่ผู้วิจัยกำหนดไว้ สถิติอนุมานหรือการอนุมานทางสถิติจะถูกต้องเพียงใดนั้นขึ้นอยู่กับวิธีการเลือกข้อมูลซึ่งจะเรียกว่า การสุ่มตัวอย่าง (</a:t>
            </a:r>
            <a:r>
              <a:rPr lang="en-US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Random Sampling) </a:t>
            </a:r>
            <a:r>
              <a:rPr lang="th-TH" sz="2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ผู้วิจัยสามารถสรุปผลลักษณะของประชากรได้ถูกต้อง ถ้าข้อมูลตัวอย่างที่ได้มาบางส่วนมีวิธีการสุ่มที่ดี กล่าวคือ ได้ข้อมูลที่เป็นตัวแทนของประชากร</a:t>
            </a:r>
            <a:endParaRPr lang="en-US" sz="2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647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1.2.2 สถิติเชิงอนุมาน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Inference Statistics)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6C27C3-3F2A-43AD-9BB2-7E5805FA9364}"/>
              </a:ext>
            </a:extLst>
          </p:cNvPr>
          <p:cNvSpPr/>
          <p:nvPr/>
        </p:nvSpPr>
        <p:spPr>
          <a:xfrm>
            <a:off x="681552" y="51199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ดังนั้น การเก็บรวบรวมข้อมูลจากตัวอย่างนั้น ผู้วิจัยควรจะได้ศึกษาถึงทฤษฎีการสุ่มตัวอย่าง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Sampling Theory)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จะได้ตัวอย่างข้อมูลที่เป็นตัวแทนของประชากรและจะนำไปสู่การสรุปผลและอธิบายลักษณะของประชากรได้อย่างถูกต้อง</a:t>
            </a:r>
          </a:p>
        </p:txBody>
      </p:sp>
    </p:spTree>
    <p:extLst>
      <p:ext uri="{BB962C8B-B14F-4D97-AF65-F5344CB8AC3E}">
        <p14:creationId xmlns:p14="http://schemas.microsoft.com/office/powerpoint/2010/main" val="267453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 ข้อมูลและข่าวสาร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4" name="TextBox 3D 1">
            <a:extLst>
              <a:ext uri="{FF2B5EF4-FFF2-40B4-BE49-F238E27FC236}">
                <a16:creationId xmlns:a16="http://schemas.microsoft.com/office/drawing/2014/main" id="{0AD9C3DC-5731-42B7-B3D4-364728487F88}"/>
              </a:ext>
            </a:extLst>
          </p:cNvPr>
          <p:cNvSpPr txBox="1">
            <a:spLocks/>
          </p:cNvSpPr>
          <p:nvPr/>
        </p:nvSpPr>
        <p:spPr>
          <a:xfrm>
            <a:off x="681551" y="2293940"/>
            <a:ext cx="107870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ข่าวสารหรือข้อเท็จจริงที่เกิดขึ้น ซึ่งอาจเกี่ยวกับคนหรือสิ่งของข้อมูลอาจจะอยู่ในรูปของตัวเลขหรือข้อความซึ่งได้จากการนับ การวัด การสังเกต หรือการบันทึก ข้อมูลที่ได้รวบรวมไว้เป็นชุดมีการปรับปรุงแก้ไขให้ตรงกับข้อเท็จจริงที่เป็นอยู่ในปัจจุบัน ซึ่งจะเรียกชุดนั้นว่าฐานข้อมูล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Base)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ซึ่งฐานข้อมูลนี้จะใช้เป็นหลักฐานอ้างอิงเพื่อค้นหาความจริงได้</a:t>
            </a:r>
          </a:p>
          <a:p>
            <a:pPr algn="thaiDist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ข้อมูลในระบบฐานข้อมูลหนึ่งๆจะมีส่วนประกอบย่อยหลาย ๆ ส่วน ซึ่งแบ่งออกเป็นระดับจากระดับย่อยที่สุดดังนี้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354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1.3.1 ความหมายและองค์ประกอบของงข้อมูล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6C27C3-3F2A-43AD-9BB2-7E5805FA9364}"/>
              </a:ext>
            </a:extLst>
          </p:cNvPr>
          <p:cNvSpPr/>
          <p:nvPr/>
        </p:nvSpPr>
        <p:spPr>
          <a:xfrm>
            <a:off x="1309515" y="3869932"/>
            <a:ext cx="7129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อักขระ (</a:t>
            </a:r>
            <a:r>
              <a:rPr lang="en-US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Character)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ตัวอักษร ตัวเลข หรือเครื่องหมายตัวใดตัวหนึ่ง</a:t>
            </a:r>
          </a:p>
        </p:txBody>
      </p:sp>
      <p:pic>
        <p:nvPicPr>
          <p:cNvPr id="1026" name="Picture 2" descr="ผลการค้นหารูปภาพสำหรับ ตัวอักษร">
            <a:extLst>
              <a:ext uri="{FF2B5EF4-FFF2-40B4-BE49-F238E27FC236}">
                <a16:creationId xmlns:a16="http://schemas.microsoft.com/office/drawing/2014/main" id="{7CE59ED2-0A07-455C-9541-CA85B3F6A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949" y="4709710"/>
            <a:ext cx="1569660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ผลการค้นหารูปภาพสำหรับ a b c">
            <a:extLst>
              <a:ext uri="{FF2B5EF4-FFF2-40B4-BE49-F238E27FC236}">
                <a16:creationId xmlns:a16="http://schemas.microsoft.com/office/drawing/2014/main" id="{B8B8CE08-4006-4052-93A1-13D3DF95E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43" y="4524798"/>
            <a:ext cx="1884574" cy="188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ผลการค้นหารูปภาพสำหรับ 1 2 3">
            <a:extLst>
              <a:ext uri="{FF2B5EF4-FFF2-40B4-BE49-F238E27FC236}">
                <a16:creationId xmlns:a16="http://schemas.microsoft.com/office/drawing/2014/main" id="{4B9FC19D-7848-4E80-A595-179197EE9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17" y="4819756"/>
            <a:ext cx="2623316" cy="134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8271806-37F6-4E39-9A7D-1FE0DF8439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8469" y="4709710"/>
            <a:ext cx="23431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 ข้อมูลและข่าวสาร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354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1.3.1 ความหมายและองค์ประกอบของงข้อมูล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6C27C3-3F2A-43AD-9BB2-7E5805FA9364}"/>
              </a:ext>
            </a:extLst>
          </p:cNvPr>
          <p:cNvSpPr/>
          <p:nvPr/>
        </p:nvSpPr>
        <p:spPr>
          <a:xfrm>
            <a:off x="1364599" y="2370982"/>
            <a:ext cx="10489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เขตข้อมูล (</a:t>
            </a:r>
            <a:r>
              <a:rPr lang="en-US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Field)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กลุ่มของอักขระหรือสัญลักษณ์ที่รวมกันเพื่อแทนความหมายของตัวเลข 1 จำนวน หรือข้อความ 1 ข้อความ</a:t>
            </a:r>
          </a:p>
        </p:txBody>
      </p:sp>
      <p:pic>
        <p:nvPicPr>
          <p:cNvPr id="2050" name="Picture 2" descr="ผลการค้นหารูปภาพสำหรับ เขตข้อมูล (Field)">
            <a:extLst>
              <a:ext uri="{FF2B5EF4-FFF2-40B4-BE49-F238E27FC236}">
                <a16:creationId xmlns:a16="http://schemas.microsoft.com/office/drawing/2014/main" id="{591DB1AA-18D3-4A28-9B83-CD98E12A0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712" y="2889435"/>
            <a:ext cx="5706623" cy="396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3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  ข้อมูลและข่าวสาร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A344E4-518B-459B-8F52-61C589F02409}"/>
              </a:ext>
            </a:extLst>
          </p:cNvPr>
          <p:cNvSpPr/>
          <p:nvPr/>
        </p:nvSpPr>
        <p:spPr>
          <a:xfrm>
            <a:off x="604434" y="1527788"/>
            <a:ext cx="53543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1.3.1 ความหมายและองค์ประกอบของงข้อมูล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6C27C3-3F2A-43AD-9BB2-7E5805FA9364}"/>
              </a:ext>
            </a:extLst>
          </p:cNvPr>
          <p:cNvSpPr/>
          <p:nvPr/>
        </p:nvSpPr>
        <p:spPr>
          <a:xfrm>
            <a:off x="1364599" y="2370982"/>
            <a:ext cx="10489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ระเบียน (</a:t>
            </a:r>
            <a:r>
              <a:rPr lang="en-US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Record)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กลุ่มของเขตข้อมูลที่มีความหมายเกี่ยวข้องกัน บันทึกอยู่ด้วยกันเพื่ออ้างอิงเรื่องใดเรื่องหนึ่ง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A77AC8-587A-499F-8A6D-5639CA9E6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693" y="3326387"/>
            <a:ext cx="7733955" cy="33469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F6A0A9-BAE4-40EB-A4BA-CAE39DD6CEE0}"/>
              </a:ext>
            </a:extLst>
          </p:cNvPr>
          <p:cNvSpPr/>
          <p:nvPr/>
        </p:nvSpPr>
        <p:spPr>
          <a:xfrm>
            <a:off x="1364599" y="2853762"/>
            <a:ext cx="10576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แฟ้มข้อมูล (</a:t>
            </a:r>
            <a:r>
              <a:rPr lang="en-US" sz="24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กลุ่มของระเบียนที่เกี่ยวข้องกับเรื่องเดียวกัน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22317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774A73-0280-47B7-9E46-5069D2220801}">
  <ds:schemaRefs>
    <ds:schemaRef ds:uri="http://schemas.microsoft.com/office/2006/documentManagement/types"/>
    <ds:schemaRef ds:uri="16c05727-aa75-4e4a-9b5f-8a80a1165891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2880</Words>
  <Application>Microsoft Office PowerPoint</Application>
  <PresentationFormat>Widescreen</PresentationFormat>
  <Paragraphs>147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1.1 ความหมายของสถิติ</vt:lpstr>
      <vt:lpstr>1.1 ความหมายของสถิติ</vt:lpstr>
      <vt:lpstr>1.2  ประเภทของสถิติศาสตร์</vt:lpstr>
      <vt:lpstr>1.2  ประเภทของสถิติศาสตร์</vt:lpstr>
      <vt:lpstr>1.2  ประเภทของสถิติศาสตร์</vt:lpstr>
      <vt:lpstr>1.3  ข้อมูลและข่าวสาร</vt:lpstr>
      <vt:lpstr>1.3  ข้อมูลและข่าวสาร</vt:lpstr>
      <vt:lpstr>1.3  ข้อมูลและข่าวสาร</vt:lpstr>
      <vt:lpstr>1.3  ข้อมูลและข่าวสาร</vt:lpstr>
      <vt:lpstr>1.3  ข้อมูลและข่าวสาร</vt:lpstr>
      <vt:lpstr>1.3  ข้อมูลและข่าวสาร</vt:lpstr>
      <vt:lpstr>1.4 มาตรการวัด</vt:lpstr>
      <vt:lpstr>1.4 มาตรการวัด</vt:lpstr>
      <vt:lpstr>1.4 มาตรการวัด</vt:lpstr>
      <vt:lpstr>1.5 ระเบียบวิธีทางสถิติ</vt:lpstr>
      <vt:lpstr>1.5 ระเบียบวิธีทางสถิติ</vt:lpstr>
      <vt:lpstr>1.5 ระเบียบวิธีทางสถิติ</vt:lpstr>
      <vt:lpstr>1.5 ระเบียบวิธีทางสถิติ</vt:lpstr>
      <vt:lpstr>1.5 ระเบียบวิธีทางสถิติ</vt:lpstr>
      <vt:lpstr>1.5 ระเบียบวิธีทางสถิติ</vt:lpstr>
      <vt:lpstr>1.5 ระเบียบวิธีทางสถิติ</vt:lpstr>
      <vt:lpstr>1.5 ระเบียบวิธีทางสถิติ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2019-10-22T07:13:48Z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